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57" r:id="rId3"/>
    <p:sldId id="258" r:id="rId4"/>
    <p:sldId id="259" r:id="rId5"/>
    <p:sldId id="274" r:id="rId6"/>
    <p:sldId id="27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170CCF4-5863-4235-AA4D-6F88E305F67D}" type="datetimeFigureOut">
              <a:rPr lang="en-US" smtClean="0"/>
              <a:pPr/>
              <a:t>13-Dec-17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4D940EC-0D39-404E-8DBD-6DB9B0F607F9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Non </a:t>
            </a:r>
            <a:r>
              <a:rPr lang="en-US" dirty="0" smtClean="0"/>
              <a:t>I</a:t>
            </a:r>
            <a:r>
              <a:rPr lang="en-US" dirty="0" smtClean="0"/>
              <a:t>nvasive Prenatal Testing for Aneuploidy (NIPT)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AU" dirty="0" smtClean="0"/>
          </a:p>
          <a:p>
            <a:r>
              <a:rPr lang="en-AU" dirty="0" smtClean="0"/>
              <a:t>Max Brinsmead MB BS PhD </a:t>
            </a:r>
          </a:p>
          <a:p>
            <a:r>
              <a:rPr lang="en-US" dirty="0" smtClean="0"/>
              <a:t>Dece</a:t>
            </a:r>
            <a:r>
              <a:rPr lang="en-US" dirty="0" smtClean="0"/>
              <a:t>mber 2017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/>
          </a:bodyPr>
          <a:lstStyle/>
          <a:p>
            <a:r>
              <a:rPr lang="en-US" dirty="0" smtClean="0"/>
              <a:t>Cell-free DNA from fetal trophoblast is released into the maternal circulation</a:t>
            </a:r>
          </a:p>
          <a:p>
            <a:r>
              <a:rPr lang="en-US" dirty="0" smtClean="0"/>
              <a:t>Detected from 10w gestation until delivery</a:t>
            </a:r>
          </a:p>
          <a:p>
            <a:r>
              <a:rPr lang="en-US" dirty="0" smtClean="0"/>
              <a:t>Amplified by massive parallel sequencing</a:t>
            </a:r>
          </a:p>
          <a:p>
            <a:r>
              <a:rPr lang="en-US" dirty="0" smtClean="0"/>
              <a:t>Quantified by comparing amounts of DNA from chromosomes of interest </a:t>
            </a:r>
            <a:r>
              <a:rPr lang="en-US" dirty="0" err="1" smtClean="0"/>
              <a:t>esp</a:t>
            </a:r>
            <a:r>
              <a:rPr lang="en-US" dirty="0" smtClean="0"/>
              <a:t> C21</a:t>
            </a:r>
          </a:p>
          <a:p>
            <a:r>
              <a:rPr lang="en-US" dirty="0" smtClean="0"/>
              <a:t>Complex </a:t>
            </a:r>
            <a:r>
              <a:rPr lang="en-US" dirty="0" err="1" smtClean="0"/>
              <a:t>biostatistical</a:t>
            </a:r>
            <a:r>
              <a:rPr lang="en-US" dirty="0" smtClean="0"/>
              <a:t> analysis of the amount detected in comparison to fetal DNA from other chromosomes</a:t>
            </a:r>
          </a:p>
          <a:p>
            <a:r>
              <a:rPr lang="en-US" dirty="0" smtClean="0"/>
              <a:t>Results in a low or high risk result</a:t>
            </a:r>
          </a:p>
          <a:p>
            <a:r>
              <a:rPr lang="en-US" dirty="0" smtClean="0"/>
              <a:t>So this is a </a:t>
            </a:r>
            <a:r>
              <a:rPr lang="en-US" b="1" dirty="0" smtClean="0"/>
              <a:t>SCREENING TEST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is it done?</a:t>
            </a:r>
            <a:endParaRPr lang="en-A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bldLvl="5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1602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From a meta analysis of31 studies and &gt;148,00 tests for Trisomy 21</a:t>
            </a:r>
          </a:p>
          <a:p>
            <a:endParaRPr lang="en-US" dirty="0"/>
          </a:p>
          <a:p>
            <a:r>
              <a:rPr lang="en-US" sz="2400" dirty="0" smtClean="0"/>
              <a:t>Trisomy 21  Sensitivity 99.4%  Specificity 99.9%</a:t>
            </a:r>
          </a:p>
          <a:p>
            <a:pPr marL="109728" indent="0">
              <a:buNone/>
            </a:pPr>
            <a:endParaRPr lang="en-US" sz="2400" dirty="0" smtClean="0"/>
          </a:p>
          <a:p>
            <a:r>
              <a:rPr lang="en-US" sz="2400" dirty="0" smtClean="0"/>
              <a:t>Trisomy </a:t>
            </a:r>
            <a:r>
              <a:rPr lang="en-US" sz="2400" dirty="0"/>
              <a:t>18 Sensitivity </a:t>
            </a:r>
            <a:r>
              <a:rPr lang="en-US" sz="2400" dirty="0" smtClean="0"/>
              <a:t>97.7%  </a:t>
            </a:r>
            <a:r>
              <a:rPr lang="en-US" sz="2400" dirty="0"/>
              <a:t>Specificity 99.9</a:t>
            </a:r>
            <a:r>
              <a:rPr lang="en-US" sz="2400" dirty="0" smtClean="0"/>
              <a:t>%</a:t>
            </a:r>
          </a:p>
          <a:p>
            <a:pPr marL="109728" indent="0">
              <a:buNone/>
            </a:pPr>
            <a:endParaRPr lang="en-US" sz="2400" dirty="0" smtClean="0"/>
          </a:p>
          <a:p>
            <a:r>
              <a:rPr lang="en-US" sz="2400" dirty="0"/>
              <a:t>Trisomy 13 Sensitivity </a:t>
            </a:r>
            <a:r>
              <a:rPr lang="en-US" sz="2400" dirty="0" smtClean="0"/>
              <a:t>90.6%  </a:t>
            </a:r>
            <a:r>
              <a:rPr lang="en-US" sz="2400" dirty="0"/>
              <a:t>Specificity </a:t>
            </a:r>
            <a:r>
              <a:rPr lang="en-US" sz="2400" dirty="0" smtClean="0"/>
              <a:t>100%</a:t>
            </a:r>
          </a:p>
          <a:p>
            <a:pPr marL="109728" indent="0">
              <a:buNone/>
            </a:pPr>
            <a:endParaRPr lang="en-US" sz="2400" dirty="0" smtClean="0"/>
          </a:p>
          <a:p>
            <a:r>
              <a:rPr lang="en-US" sz="2400" dirty="0"/>
              <a:t>Monosomy X Sensitivity </a:t>
            </a:r>
            <a:r>
              <a:rPr lang="en-US" sz="2400" dirty="0" smtClean="0"/>
              <a:t>92.9%  </a:t>
            </a:r>
            <a:r>
              <a:rPr lang="en-US" sz="2400" dirty="0"/>
              <a:t>Specificity </a:t>
            </a:r>
            <a:r>
              <a:rPr lang="en-US" sz="2400" dirty="0" smtClean="0"/>
              <a:t>100%</a:t>
            </a:r>
          </a:p>
          <a:p>
            <a:endParaRPr lang="en-US" sz="2400" b="1" dirty="0"/>
          </a:p>
          <a:p>
            <a:r>
              <a:rPr lang="en-US" sz="2400" b="1" dirty="0"/>
              <a:t>                 Not recommended</a:t>
            </a:r>
            <a:r>
              <a:rPr lang="en-US" sz="2400" dirty="0"/>
              <a:t> for Twins</a:t>
            </a:r>
            <a:endParaRPr lang="en-AU" sz="2400" dirty="0"/>
          </a:p>
          <a:p>
            <a:endParaRPr lang="en-AU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How good is the test?</a:t>
            </a:r>
            <a:endParaRPr lang="en-A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bldLvl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6021288"/>
          </a:xfrm>
        </p:spPr>
        <p:txBody>
          <a:bodyPr>
            <a:normAutofit/>
          </a:bodyPr>
          <a:lstStyle/>
          <a:p>
            <a:r>
              <a:rPr lang="en-US" sz="2500" dirty="0" smtClean="0"/>
              <a:t>Non invasive and therefore “safe”</a:t>
            </a:r>
          </a:p>
          <a:p>
            <a:r>
              <a:rPr lang="en-US" sz="2500" dirty="0" smtClean="0"/>
              <a:t>False positives and Inconclusive Results for 2 – 6% of samples. Possible reasons include:</a:t>
            </a:r>
          </a:p>
          <a:p>
            <a:pPr lvl="1"/>
            <a:r>
              <a:rPr lang="en-US" sz="2200" dirty="0" smtClean="0"/>
              <a:t>Low fraction of fetal DNA in the sample</a:t>
            </a:r>
          </a:p>
          <a:p>
            <a:pPr lvl="1"/>
            <a:r>
              <a:rPr lang="en-US" sz="2200" dirty="0" smtClean="0"/>
              <a:t>Vanishing twin with aneuploidy</a:t>
            </a:r>
          </a:p>
          <a:p>
            <a:pPr lvl="1"/>
            <a:r>
              <a:rPr lang="en-US" sz="2200" dirty="0" smtClean="0"/>
              <a:t>Placental mosaicism (a problem for CVS too)</a:t>
            </a:r>
          </a:p>
          <a:p>
            <a:pPr lvl="1"/>
            <a:r>
              <a:rPr lang="en-US" sz="2200" dirty="0" smtClean="0"/>
              <a:t>Maternal chromosomal problems and cancers</a:t>
            </a:r>
          </a:p>
          <a:p>
            <a:r>
              <a:rPr lang="en-US" sz="2500" dirty="0" smtClean="0"/>
              <a:t>Up to 20% of inconclusive results will be inconclusive on re sampling and testing</a:t>
            </a:r>
          </a:p>
          <a:p>
            <a:r>
              <a:rPr lang="en-US" sz="2500" dirty="0" smtClean="0"/>
              <a:t>Issues of QA in commercial labs</a:t>
            </a:r>
          </a:p>
          <a:p>
            <a:r>
              <a:rPr lang="en-US" sz="2500" dirty="0" smtClean="0"/>
              <a:t>Cost</a:t>
            </a:r>
          </a:p>
          <a:p>
            <a:r>
              <a:rPr lang="en-US" sz="2500" dirty="0" smtClean="0"/>
              <a:t>Loss of opportunity/skills in CVS and </a:t>
            </a:r>
            <a:r>
              <a:rPr lang="en-US" sz="2500" dirty="0" err="1" smtClean="0"/>
              <a:t>amnio</a:t>
            </a:r>
            <a:endParaRPr lang="en-US" sz="2500" dirty="0" smtClean="0"/>
          </a:p>
          <a:p>
            <a:r>
              <a:rPr lang="en-US" sz="2500" dirty="0" smtClean="0"/>
              <a:t>Ethical issues (to be discussed)</a:t>
            </a:r>
            <a:endParaRPr lang="en-AU" sz="25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Advantages &amp; Problems of NIPT</a:t>
            </a:r>
            <a:endParaRPr lang="en-A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bldLvl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96544"/>
          </a:xfrm>
        </p:spPr>
        <p:txBody>
          <a:bodyPr>
            <a:normAutofit/>
          </a:bodyPr>
          <a:lstStyle/>
          <a:p>
            <a:r>
              <a:rPr lang="en-US" sz="2500" dirty="0" smtClean="0"/>
              <a:t>Because it is a SCREENING TEST all of the implications have to be known and understood before the test is done</a:t>
            </a:r>
          </a:p>
          <a:p>
            <a:r>
              <a:rPr lang="en-US" sz="2500" dirty="0" smtClean="0"/>
              <a:t>Some fetal aneuploidies, especially those of the sex chromosomes, have unpredictable effects and outcomes</a:t>
            </a:r>
          </a:p>
          <a:p>
            <a:r>
              <a:rPr lang="en-US" sz="2500" dirty="0" smtClean="0"/>
              <a:t>A maternal chromosomal abnormality can be revealed</a:t>
            </a:r>
          </a:p>
          <a:p>
            <a:r>
              <a:rPr lang="en-US" sz="2500" dirty="0" smtClean="0"/>
              <a:t>Some maternal cancers can be revealed</a:t>
            </a:r>
          </a:p>
          <a:p>
            <a:r>
              <a:rPr lang="en-US" sz="2500" dirty="0" smtClean="0"/>
              <a:t>Cost effectiveness and its role in high risk and the general obstetric population are yet to be determined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Ethical Problems of NIPT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7263710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828800"/>
            <a:ext cx="6248400" cy="762000"/>
          </a:xfrm>
        </p:spPr>
        <p:txBody>
          <a:bodyPr>
            <a:normAutofit fontScale="90000"/>
          </a:bodyPr>
          <a:lstStyle/>
          <a:p>
            <a:r>
              <a:rPr lang="en-AU" dirty="0"/>
              <a:t>Any </a:t>
            </a:r>
            <a:r>
              <a:rPr lang="en-AU" dirty="0" smtClean="0"/>
              <a:t>Questions or Comments?</a:t>
            </a:r>
            <a:endParaRPr lang="en-US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Please leave a Note on the Welcome Page to </a:t>
            </a:r>
            <a:r>
              <a:rPr lang="en-US" smtClean="0"/>
              <a:t>this website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444</TotalTime>
  <Words>319</Words>
  <Application>Microsoft Office PowerPoint</Application>
  <PresentationFormat>On-screen Show (4:3)</PresentationFormat>
  <Paragraphs>44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Non Invasive Prenatal Testing for Aneuploidy (NIPT)</vt:lpstr>
      <vt:lpstr>How is it done?</vt:lpstr>
      <vt:lpstr>How good is the test?</vt:lpstr>
      <vt:lpstr>Advantages &amp; Problems of NIPT</vt:lpstr>
      <vt:lpstr>Ethical Problems of NIPT</vt:lpstr>
      <vt:lpstr>Any Questions or Comments?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Prenatal Diagnosis of Congenital Malformations</dc:title>
  <dc:creator>MaxB</dc:creator>
  <cp:lastModifiedBy>Max</cp:lastModifiedBy>
  <cp:revision>40</cp:revision>
  <dcterms:created xsi:type="dcterms:W3CDTF">2010-01-21T21:20:41Z</dcterms:created>
  <dcterms:modified xsi:type="dcterms:W3CDTF">2017-12-12T20:57:24Z</dcterms:modified>
</cp:coreProperties>
</file>