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83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9" r:id="rId18"/>
    <p:sldId id="274" r:id="rId19"/>
    <p:sldId id="275" r:id="rId20"/>
    <p:sldId id="276" r:id="rId21"/>
    <p:sldId id="280" r:id="rId22"/>
    <p:sldId id="277" r:id="rId23"/>
    <p:sldId id="278" r:id="rId24"/>
    <p:sldId id="273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A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AC540EF-3624-4F02-9E4C-DB565D04013F}" type="datetimeFigureOut">
              <a:rPr lang="en-US" smtClean="0"/>
              <a:pPr/>
              <a:t>5/25/2015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A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B4558A9-9AED-4B10-A0B2-0F490A73F01D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AU" b="1" dirty="0" smtClean="0"/>
              <a:t>45 year old woman with PV Bleeding</a:t>
            </a:r>
            <a:endParaRPr lang="en-AU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Max Brinsmead PhD FRANZCOG</a:t>
            </a:r>
          </a:p>
          <a:p>
            <a:r>
              <a:rPr lang="en-AU" dirty="0" smtClean="0"/>
              <a:t>May 2015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Endometrial biopsy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If there is diffuse widening of the endometrial echo a simple </a:t>
            </a:r>
            <a:r>
              <a:rPr lang="en-AU" sz="2000" dirty="0" err="1" smtClean="0"/>
              <a:t>Pipelle</a:t>
            </a:r>
            <a:r>
              <a:rPr lang="en-AU" sz="2000" dirty="0" smtClean="0"/>
              <a:t> sampling will exclude </a:t>
            </a:r>
            <a:r>
              <a:rPr lang="en-AU" sz="2000" u="sng" dirty="0" smtClean="0"/>
              <a:t>cancer of the </a:t>
            </a:r>
            <a:r>
              <a:rPr lang="en-AU" sz="2000" u="sng" dirty="0" err="1" smtClean="0"/>
              <a:t>endometrium</a:t>
            </a:r>
            <a:r>
              <a:rPr lang="en-AU" sz="2000" dirty="0" smtClean="0"/>
              <a:t> with &gt;97% sensitivity</a:t>
            </a:r>
          </a:p>
          <a:p>
            <a:endParaRPr lang="en-AU" sz="2000" u="sng" dirty="0" smtClean="0"/>
          </a:p>
          <a:p>
            <a:r>
              <a:rPr lang="en-AU" sz="2000" dirty="0" smtClean="0"/>
              <a:t>Some pathologists would prefer that you do this </a:t>
            </a:r>
            <a:r>
              <a:rPr lang="en-AU" sz="2000" u="sng" dirty="0" smtClean="0"/>
              <a:t>before</a:t>
            </a:r>
            <a:r>
              <a:rPr lang="en-AU" sz="2000" dirty="0" smtClean="0"/>
              <a:t> administering </a:t>
            </a:r>
            <a:r>
              <a:rPr lang="en-AU" sz="2000" dirty="0" err="1" smtClean="0"/>
              <a:t>progestins</a:t>
            </a:r>
            <a:r>
              <a:rPr lang="en-AU" sz="2000" dirty="0" smtClean="0"/>
              <a:t> 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CT pelvis and abdomen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Not unless you (or the patient or the radiologist) are prepared to pay for it!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Serum CA125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Not required</a:t>
            </a:r>
          </a:p>
          <a:p>
            <a:r>
              <a:rPr lang="en-AU" sz="2000" dirty="0" smtClean="0"/>
              <a:t>It would be indicated if the ultrasound disclosed a suspicious ovarian mass</a:t>
            </a:r>
          </a:p>
          <a:p>
            <a:r>
              <a:rPr lang="en-AU" sz="2000" dirty="0" smtClean="0"/>
              <a:t>But it is not recommended as a screening test for ovarian cancer</a:t>
            </a:r>
          </a:p>
          <a:p>
            <a:r>
              <a:rPr lang="en-AU" sz="2000" dirty="0" smtClean="0"/>
              <a:t>I sometimes use a menstrual phase CA125 for a patient with possible endometriosis</a:t>
            </a:r>
          </a:p>
          <a:p>
            <a:r>
              <a:rPr lang="en-AU" sz="2000" dirty="0" smtClean="0"/>
              <a:t>But only when laparoscopy is not readily available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TSH</a:t>
            </a:r>
          </a:p>
          <a:p>
            <a:r>
              <a:rPr lang="en-US" dirty="0" smtClean="0"/>
              <a:t>Thyroid function tests</a:t>
            </a:r>
          </a:p>
          <a:p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Thyroid dysfunction may present as a menstrual problem</a:t>
            </a:r>
          </a:p>
          <a:p>
            <a:endParaRPr lang="en-AU" sz="2000" dirty="0" smtClean="0"/>
          </a:p>
          <a:p>
            <a:r>
              <a:rPr lang="en-AU" sz="2000" dirty="0" smtClean="0"/>
              <a:t>Look for other symptoms and signs</a:t>
            </a:r>
          </a:p>
          <a:p>
            <a:endParaRPr lang="en-AU" sz="2000" dirty="0" smtClean="0"/>
          </a:p>
          <a:p>
            <a:r>
              <a:rPr lang="en-AU" sz="2000" dirty="0" smtClean="0"/>
              <a:t>TSH is the best screening test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Serum FSH &amp; LH</a:t>
            </a:r>
          </a:p>
          <a:p>
            <a:r>
              <a:rPr lang="en-US" dirty="0" smtClean="0"/>
              <a:t>Serum beta HCG</a:t>
            </a:r>
          </a:p>
          <a:p>
            <a:r>
              <a:rPr lang="en-US" dirty="0" smtClean="0"/>
              <a:t>Serum </a:t>
            </a:r>
            <a:r>
              <a:rPr lang="en-US" dirty="0" err="1" smtClean="0"/>
              <a:t>oestradiol</a:t>
            </a:r>
            <a:endParaRPr lang="en-US" dirty="0" smtClean="0"/>
          </a:p>
          <a:p>
            <a:r>
              <a:rPr lang="en-US" dirty="0" smtClean="0"/>
              <a:t>Serum </a:t>
            </a:r>
            <a:r>
              <a:rPr lang="en-US" dirty="0" err="1" smtClean="0"/>
              <a:t>prolactin</a:t>
            </a:r>
            <a:endParaRPr lang="en-US" dirty="0" smtClean="0"/>
          </a:p>
          <a:p>
            <a:r>
              <a:rPr lang="en-US" dirty="0" smtClean="0"/>
              <a:t>Serum Progesterone</a:t>
            </a:r>
          </a:p>
          <a:p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Although </a:t>
            </a:r>
            <a:r>
              <a:rPr lang="en-US" sz="2000" dirty="0" err="1" smtClean="0"/>
              <a:t>anovulation</a:t>
            </a:r>
            <a:r>
              <a:rPr lang="en-US" sz="2000" dirty="0" smtClean="0"/>
              <a:t> is the most likely diagnosis endocrine studies are rarely used or useful</a:t>
            </a:r>
          </a:p>
          <a:p>
            <a:endParaRPr lang="en-US" sz="2000" dirty="0" smtClean="0"/>
          </a:p>
          <a:p>
            <a:r>
              <a:rPr lang="en-US" sz="2000" dirty="0" smtClean="0"/>
              <a:t>Do not use a high FSH to label the patient as “postmenopausal”</a:t>
            </a:r>
          </a:p>
          <a:p>
            <a:endParaRPr lang="en-US" sz="2000" dirty="0" smtClean="0"/>
          </a:p>
          <a:p>
            <a:r>
              <a:rPr lang="en-US" sz="2000" dirty="0" smtClean="0"/>
              <a:t>Ask about hot flushes instead</a:t>
            </a:r>
          </a:p>
          <a:p>
            <a:endParaRPr lang="en-US" sz="2000" dirty="0" smtClean="0"/>
          </a:p>
          <a:p>
            <a:r>
              <a:rPr lang="en-US" sz="2000" dirty="0" smtClean="0"/>
              <a:t>Always exclude pregnancy</a:t>
            </a:r>
          </a:p>
          <a:p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D&amp;C uterus</a:t>
            </a:r>
          </a:p>
          <a:p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A 21</a:t>
            </a:r>
            <a:r>
              <a:rPr lang="en-AU" sz="2000" baseline="30000" dirty="0" smtClean="0"/>
              <a:t>st</a:t>
            </a:r>
            <a:r>
              <a:rPr lang="en-AU" sz="2000" dirty="0" smtClean="0"/>
              <a:t> century gynaecologist would favour ultrasound +/- saline </a:t>
            </a:r>
            <a:r>
              <a:rPr lang="en-AU" sz="2000" dirty="0" err="1" smtClean="0"/>
              <a:t>ultrasonography</a:t>
            </a:r>
            <a:r>
              <a:rPr lang="en-AU" sz="2000" dirty="0" smtClean="0"/>
              <a:t> or </a:t>
            </a:r>
            <a:r>
              <a:rPr lang="en-AU" sz="2000" dirty="0" err="1" smtClean="0"/>
              <a:t>Pipelle</a:t>
            </a:r>
            <a:r>
              <a:rPr lang="en-AU" sz="2000" dirty="0" smtClean="0"/>
              <a:t> sampling or office hysteroscopy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571612"/>
            <a:ext cx="8229600" cy="3500462"/>
          </a:xfrm>
        </p:spPr>
        <p:txBody>
          <a:bodyPr>
            <a:noAutofit/>
          </a:bodyPr>
          <a:lstStyle/>
          <a:p>
            <a:r>
              <a:rPr lang="en-AU" sz="2800" b="1" dirty="0" smtClean="0"/>
              <a:t>45 </a:t>
            </a:r>
            <a:r>
              <a:rPr lang="en-AU" sz="2800" b="1" dirty="0" err="1" smtClean="0"/>
              <a:t>yo</a:t>
            </a:r>
            <a:r>
              <a:rPr lang="en-AU" sz="2800" b="1" dirty="0" smtClean="0"/>
              <a:t> Para 4 with vaginal bleeding every 3 – 6 weeks. Bleeding now for 11 days. Ultrasound NAD. No symptoms or signs of acute or chronic blood loss. What is the best way of stopping the bleeding?</a:t>
            </a:r>
            <a:endParaRPr lang="en-A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How best to stop the bleeding?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849835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Oral oestrogens</a:t>
            </a:r>
          </a:p>
          <a:p>
            <a:r>
              <a:rPr lang="en-AU" dirty="0" smtClean="0"/>
              <a:t>IV Oestrogen</a:t>
            </a:r>
          </a:p>
          <a:p>
            <a:r>
              <a:rPr lang="en-AU" dirty="0" smtClean="0"/>
              <a:t>Oral Progestin</a:t>
            </a:r>
          </a:p>
          <a:p>
            <a:r>
              <a:rPr lang="en-AU" dirty="0" smtClean="0"/>
              <a:t>IM Depot </a:t>
            </a:r>
            <a:r>
              <a:rPr lang="en-AU" dirty="0" err="1" smtClean="0"/>
              <a:t>Provera</a:t>
            </a:r>
            <a:endParaRPr lang="en-AU" dirty="0" smtClean="0"/>
          </a:p>
          <a:p>
            <a:r>
              <a:rPr lang="en-AU" dirty="0" smtClean="0"/>
              <a:t>Oestrogen and Progestin by mouth</a:t>
            </a:r>
          </a:p>
          <a:p>
            <a:r>
              <a:rPr lang="en-AU" dirty="0" err="1" smtClean="0"/>
              <a:t>Tranexamic</a:t>
            </a:r>
            <a:r>
              <a:rPr lang="en-AU" dirty="0" smtClean="0"/>
              <a:t> acid (</a:t>
            </a:r>
            <a:r>
              <a:rPr lang="en-AU" dirty="0" err="1" smtClean="0"/>
              <a:t>Cyklokapron</a:t>
            </a:r>
            <a:r>
              <a:rPr lang="en-AU" dirty="0" smtClean="0"/>
              <a:t>)</a:t>
            </a:r>
          </a:p>
          <a:p>
            <a:r>
              <a:rPr lang="en-AU" dirty="0" err="1" smtClean="0"/>
              <a:t>Mirena</a:t>
            </a:r>
            <a:r>
              <a:rPr lang="en-AU" dirty="0" smtClean="0"/>
              <a:t> IUS</a:t>
            </a:r>
          </a:p>
          <a:p>
            <a:r>
              <a:rPr lang="en-AU" dirty="0" err="1" smtClean="0"/>
              <a:t>Danazol</a:t>
            </a:r>
            <a:endParaRPr lang="en-AU" dirty="0" smtClean="0"/>
          </a:p>
          <a:p>
            <a:r>
              <a:rPr lang="en-US" dirty="0" smtClean="0"/>
              <a:t>D&amp;C uterus</a:t>
            </a:r>
          </a:p>
          <a:p>
            <a:endParaRPr lang="en-AU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Oestrogens by mouth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This patient may already be </a:t>
            </a:r>
            <a:r>
              <a:rPr lang="en-AU" sz="2000" dirty="0" err="1" smtClean="0"/>
              <a:t>hyperoestrogenic</a:t>
            </a:r>
            <a:endParaRPr lang="en-AU" sz="2000" dirty="0" smtClean="0"/>
          </a:p>
          <a:p>
            <a:endParaRPr lang="en-AU" sz="2000" dirty="0" smtClean="0"/>
          </a:p>
          <a:p>
            <a:r>
              <a:rPr lang="en-AU" sz="2000" dirty="0" smtClean="0"/>
              <a:t>There is a risk of </a:t>
            </a:r>
            <a:r>
              <a:rPr lang="en-AU" sz="2000" dirty="0" err="1" smtClean="0"/>
              <a:t>thromboembolism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IV Oestrogens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IV </a:t>
            </a:r>
            <a:r>
              <a:rPr lang="en-AU" sz="2000" dirty="0" err="1" smtClean="0"/>
              <a:t>Premarin</a:t>
            </a:r>
            <a:r>
              <a:rPr lang="en-AU" sz="2000" dirty="0" smtClean="0"/>
              <a:t> said to be very effective</a:t>
            </a:r>
          </a:p>
          <a:p>
            <a:endParaRPr lang="en-AU" sz="2000" dirty="0" smtClean="0"/>
          </a:p>
          <a:p>
            <a:r>
              <a:rPr lang="en-AU" sz="2000" dirty="0" smtClean="0"/>
              <a:t>There is a risk of </a:t>
            </a:r>
            <a:r>
              <a:rPr lang="en-AU" sz="2000" dirty="0" err="1" smtClean="0"/>
              <a:t>thromboembolism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571612"/>
            <a:ext cx="8229600" cy="3500462"/>
          </a:xfrm>
        </p:spPr>
        <p:txBody>
          <a:bodyPr>
            <a:noAutofit/>
          </a:bodyPr>
          <a:lstStyle/>
          <a:p>
            <a:r>
              <a:rPr lang="en-AU" sz="2800" b="1" dirty="0" smtClean="0"/>
              <a:t>Which of the following tests are required for a 45-year old Para 4 who is suffering from prolonged vaginal bleeding at intervals of 3 to 6 weeks? She has a normal sized uterus to clinical evaluation.</a:t>
            </a:r>
            <a:endParaRPr lang="en-A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32680"/>
          </a:xfrm>
        </p:spPr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Oral Progestin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500174"/>
            <a:ext cx="4038600" cy="5357826"/>
          </a:xfrm>
        </p:spPr>
        <p:txBody>
          <a:bodyPr>
            <a:noAutofit/>
          </a:bodyPr>
          <a:lstStyle/>
          <a:p>
            <a:r>
              <a:rPr lang="en-AU" sz="2000" dirty="0" smtClean="0"/>
              <a:t>Creates a </a:t>
            </a:r>
            <a:r>
              <a:rPr lang="en-AU" sz="2000" dirty="0" err="1" smtClean="0"/>
              <a:t>decidual</a:t>
            </a:r>
            <a:r>
              <a:rPr lang="en-AU" sz="2000" dirty="0" smtClean="0"/>
              <a:t>-like </a:t>
            </a:r>
            <a:r>
              <a:rPr lang="en-AU" sz="2000" dirty="0" err="1" smtClean="0"/>
              <a:t>endometrium</a:t>
            </a:r>
            <a:endParaRPr lang="en-AU" sz="2000" dirty="0" smtClean="0"/>
          </a:p>
          <a:p>
            <a:endParaRPr lang="en-AU" sz="2000" dirty="0" smtClean="0"/>
          </a:p>
          <a:p>
            <a:r>
              <a:rPr lang="en-AU" sz="2000" dirty="0" smtClean="0"/>
              <a:t>Use </a:t>
            </a:r>
            <a:r>
              <a:rPr lang="en-AU" sz="2000" dirty="0" err="1" smtClean="0"/>
              <a:t>Norethisterone</a:t>
            </a:r>
            <a:r>
              <a:rPr lang="en-AU" sz="2000" dirty="0" smtClean="0"/>
              <a:t> 5 -10 mg Q6H til bleeding stops then BD for 10 – 12 days </a:t>
            </a:r>
          </a:p>
          <a:p>
            <a:endParaRPr lang="en-AU" sz="2000" dirty="0" smtClean="0"/>
          </a:p>
          <a:p>
            <a:r>
              <a:rPr lang="en-AU" sz="2000" dirty="0" smtClean="0"/>
              <a:t>Has </a:t>
            </a:r>
            <a:r>
              <a:rPr lang="en-AU" sz="2000" dirty="0" err="1" smtClean="0"/>
              <a:t>progestogenic</a:t>
            </a:r>
            <a:r>
              <a:rPr lang="en-AU" sz="2000" dirty="0" smtClean="0"/>
              <a:t> and oestrogenic actions</a:t>
            </a:r>
          </a:p>
          <a:p>
            <a:endParaRPr lang="en-AU" sz="2000" dirty="0" smtClean="0"/>
          </a:p>
          <a:p>
            <a:r>
              <a:rPr lang="en-AU" sz="2000" dirty="0" smtClean="0"/>
              <a:t>There is a theoretical risk of </a:t>
            </a:r>
            <a:r>
              <a:rPr lang="en-AU" sz="2000" dirty="0" err="1" smtClean="0"/>
              <a:t>thromboembolism</a:t>
            </a:r>
            <a:endParaRPr lang="en-AU" sz="2000" dirty="0" smtClean="0"/>
          </a:p>
          <a:p>
            <a:endParaRPr lang="en-AU" sz="2000" dirty="0" smtClean="0"/>
          </a:p>
          <a:p>
            <a:r>
              <a:rPr lang="en-AU" sz="2000" dirty="0" smtClean="0"/>
              <a:t>Warn the patient about withdrawal bleeding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32680"/>
          </a:xfrm>
        </p:spPr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IM Depot </a:t>
            </a:r>
            <a:r>
              <a:rPr lang="en-AU" dirty="0" err="1" smtClean="0"/>
              <a:t>Provera</a:t>
            </a:r>
            <a:endParaRPr lang="en-AU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500174"/>
            <a:ext cx="4038600" cy="5357826"/>
          </a:xfrm>
        </p:spPr>
        <p:txBody>
          <a:bodyPr>
            <a:noAutofit/>
          </a:bodyPr>
          <a:lstStyle/>
          <a:p>
            <a:r>
              <a:rPr lang="en-AU" sz="2000" dirty="0" smtClean="0"/>
              <a:t>Unpredictable in onset</a:t>
            </a:r>
          </a:p>
          <a:p>
            <a:endParaRPr lang="en-AU" sz="2000" dirty="0" smtClean="0"/>
          </a:p>
          <a:p>
            <a:r>
              <a:rPr lang="en-AU" sz="2000" dirty="0" smtClean="0"/>
              <a:t>Unpredictable in duration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Oestrogen &amp; Progestin by mouth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Using any form of oral contraceptive pill may be effective</a:t>
            </a:r>
          </a:p>
          <a:p>
            <a:endParaRPr lang="en-AU" sz="2000" dirty="0" smtClean="0"/>
          </a:p>
          <a:p>
            <a:r>
              <a:rPr lang="en-AU" sz="2000" dirty="0" smtClean="0"/>
              <a:t>However, BD or TDS dose required my be an unacceptable risk of </a:t>
            </a:r>
            <a:r>
              <a:rPr lang="en-AU" sz="2000" dirty="0" err="1" smtClean="0"/>
              <a:t>thromboembolism</a:t>
            </a:r>
            <a:endParaRPr lang="en-A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err="1" smtClean="0"/>
              <a:t>Tranexamic</a:t>
            </a:r>
            <a:r>
              <a:rPr lang="en-AU" dirty="0" smtClean="0"/>
              <a:t> acid (</a:t>
            </a:r>
            <a:r>
              <a:rPr lang="en-AU" dirty="0" err="1" smtClean="0"/>
              <a:t>Cyclokapron</a:t>
            </a:r>
            <a:r>
              <a:rPr lang="en-AU" dirty="0" smtClean="0"/>
              <a:t>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AU" sz="2000" dirty="0" smtClean="0"/>
              <a:t>Will reduce menstrual flow in 85% of women but it is not the drug of choice to stop bleeding here</a:t>
            </a:r>
          </a:p>
          <a:p>
            <a:endParaRPr lang="en-AU" sz="2000" dirty="0" smtClean="0"/>
          </a:p>
          <a:p>
            <a:r>
              <a:rPr lang="en-AU" sz="2000" dirty="0" smtClean="0"/>
              <a:t>There is no risk of </a:t>
            </a:r>
            <a:r>
              <a:rPr lang="en-AU" sz="2000" dirty="0" err="1" smtClean="0"/>
              <a:t>thromboembolism</a:t>
            </a:r>
            <a:r>
              <a:rPr lang="en-AU" sz="2000" dirty="0" smtClean="0"/>
              <a:t> when used according to directions i.e. 500 – 1000 mg TDS or QID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err="1" smtClean="0"/>
              <a:t>Mirena</a:t>
            </a:r>
            <a:r>
              <a:rPr lang="en-AU" dirty="0" smtClean="0"/>
              <a:t> IUS</a:t>
            </a:r>
          </a:p>
          <a:p>
            <a:pPr>
              <a:buNone/>
            </a:pPr>
            <a:endParaRPr lang="en-AU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A very good option</a:t>
            </a:r>
          </a:p>
          <a:p>
            <a:endParaRPr lang="en-AU" sz="2000" dirty="0" smtClean="0"/>
          </a:p>
          <a:p>
            <a:r>
              <a:rPr lang="en-AU" sz="2000" dirty="0" smtClean="0"/>
              <a:t>Circulating concentration of d-</a:t>
            </a:r>
            <a:r>
              <a:rPr lang="en-AU" sz="2000" dirty="0" err="1" smtClean="0"/>
              <a:t>norgestrel</a:t>
            </a:r>
            <a:r>
              <a:rPr lang="en-AU" sz="2000" dirty="0" smtClean="0"/>
              <a:t> equivalent to 2 tablets of </a:t>
            </a:r>
            <a:r>
              <a:rPr lang="en-AU" sz="2000" dirty="0" err="1" smtClean="0"/>
              <a:t>Noriday</a:t>
            </a:r>
            <a:r>
              <a:rPr lang="en-AU" sz="2000" dirty="0" smtClean="0"/>
              <a:t> per week</a:t>
            </a:r>
          </a:p>
          <a:p>
            <a:endParaRPr lang="en-AU" sz="2000" dirty="0" smtClean="0"/>
          </a:p>
          <a:p>
            <a:r>
              <a:rPr lang="en-AU" sz="2000" dirty="0" smtClean="0"/>
              <a:t>Troublesome irregular bleeding can occur for 6 – 16 weeks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err="1" smtClean="0"/>
              <a:t>Danazol</a:t>
            </a:r>
            <a:endParaRPr lang="en-AU" dirty="0" smtClean="0"/>
          </a:p>
          <a:p>
            <a:pPr>
              <a:buNone/>
            </a:pPr>
            <a:endParaRPr lang="en-AU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Would probably work</a:t>
            </a:r>
          </a:p>
          <a:p>
            <a:endParaRPr lang="en-AU" sz="2000" dirty="0" smtClean="0"/>
          </a:p>
          <a:p>
            <a:r>
              <a:rPr lang="en-AU" sz="2000" dirty="0" smtClean="0"/>
              <a:t>Indicated in the management of </a:t>
            </a:r>
            <a:r>
              <a:rPr lang="en-AU" sz="2000" dirty="0" err="1" smtClean="0"/>
              <a:t>menorrhagia</a:t>
            </a:r>
            <a:endParaRPr lang="en-AU" sz="2000" dirty="0" smtClean="0"/>
          </a:p>
          <a:p>
            <a:endParaRPr lang="en-AU" sz="2000" dirty="0" smtClean="0"/>
          </a:p>
          <a:p>
            <a:r>
              <a:rPr lang="en-AU" sz="2000" dirty="0" smtClean="0"/>
              <a:t>Expensive</a:t>
            </a:r>
          </a:p>
          <a:p>
            <a:endParaRPr lang="en-AU" sz="2000" dirty="0" smtClean="0"/>
          </a:p>
          <a:p>
            <a:r>
              <a:rPr lang="en-AU" sz="2000" dirty="0" smtClean="0"/>
              <a:t>Has more androgenic side- effects than </a:t>
            </a:r>
            <a:r>
              <a:rPr lang="en-AU" sz="2000" dirty="0" err="1" smtClean="0"/>
              <a:t>progestins</a:t>
            </a:r>
            <a:endParaRPr lang="en-A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45-yo P4 with vaginal bleeding for 11 days. Examination &amp; ultrasound- NAD. 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D&amp;C uterus</a:t>
            </a:r>
          </a:p>
          <a:p>
            <a:pPr>
              <a:buNone/>
            </a:pPr>
            <a:endParaRPr lang="en-AU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Both diagnostic and therapeutic</a:t>
            </a:r>
          </a:p>
          <a:p>
            <a:endParaRPr lang="en-AU" sz="2000" dirty="0" smtClean="0"/>
          </a:p>
          <a:p>
            <a:r>
              <a:rPr lang="en-AU" sz="2000" dirty="0" smtClean="0"/>
              <a:t>Requires hospitalisation and usually GA</a:t>
            </a:r>
          </a:p>
          <a:p>
            <a:endParaRPr lang="en-AU" sz="2000" dirty="0" smtClean="0"/>
          </a:p>
          <a:p>
            <a:r>
              <a:rPr lang="en-AU" sz="2000" dirty="0" smtClean="0"/>
              <a:t>And the patient may have the same problem next cycle!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Ultrasound pelvis</a:t>
            </a:r>
          </a:p>
          <a:p>
            <a:r>
              <a:rPr lang="en-AU" dirty="0" smtClean="0"/>
              <a:t>Full blood count</a:t>
            </a:r>
          </a:p>
          <a:p>
            <a:r>
              <a:rPr lang="en-AU" dirty="0" smtClean="0"/>
              <a:t>Pap smear</a:t>
            </a:r>
          </a:p>
          <a:p>
            <a:r>
              <a:rPr lang="en-AU" dirty="0" smtClean="0"/>
              <a:t>Coagulation profile</a:t>
            </a:r>
          </a:p>
          <a:p>
            <a:r>
              <a:rPr lang="en-AU" dirty="0" smtClean="0"/>
              <a:t>Liver function tests</a:t>
            </a:r>
          </a:p>
          <a:p>
            <a:r>
              <a:rPr lang="en-AU" dirty="0" smtClean="0"/>
              <a:t>Serum Iron</a:t>
            </a:r>
          </a:p>
          <a:p>
            <a:r>
              <a:rPr lang="en-AU" dirty="0" smtClean="0"/>
              <a:t>Serum </a:t>
            </a:r>
            <a:r>
              <a:rPr lang="en-AU" dirty="0" err="1" smtClean="0"/>
              <a:t>ferritin</a:t>
            </a:r>
            <a:endParaRPr lang="en-AU" dirty="0" smtClean="0"/>
          </a:p>
          <a:p>
            <a:r>
              <a:rPr lang="en-AU" dirty="0" smtClean="0"/>
              <a:t>Endometrial biopsy</a:t>
            </a:r>
          </a:p>
          <a:p>
            <a:r>
              <a:rPr lang="en-AU" dirty="0" smtClean="0"/>
              <a:t>CT pelvis and abdomen</a:t>
            </a:r>
          </a:p>
          <a:p>
            <a:r>
              <a:rPr lang="en-AU" dirty="0" smtClean="0"/>
              <a:t>Serum CA125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Renal function tests</a:t>
            </a:r>
          </a:p>
          <a:p>
            <a:r>
              <a:rPr lang="en-US" dirty="0" smtClean="0"/>
              <a:t>Office hysteroscopy</a:t>
            </a:r>
          </a:p>
          <a:p>
            <a:r>
              <a:rPr lang="en-US" dirty="0" smtClean="0"/>
              <a:t>TSH</a:t>
            </a:r>
          </a:p>
          <a:p>
            <a:r>
              <a:rPr lang="en-US" dirty="0" smtClean="0"/>
              <a:t>Thyroid function tests</a:t>
            </a:r>
          </a:p>
          <a:p>
            <a:r>
              <a:rPr lang="en-US" dirty="0" smtClean="0"/>
              <a:t>Serum FSH &amp; LH</a:t>
            </a:r>
          </a:p>
          <a:p>
            <a:r>
              <a:rPr lang="en-US" dirty="0" smtClean="0"/>
              <a:t>Serum beta HCG</a:t>
            </a:r>
          </a:p>
          <a:p>
            <a:r>
              <a:rPr lang="en-US" dirty="0" smtClean="0"/>
              <a:t>Serum </a:t>
            </a:r>
            <a:r>
              <a:rPr lang="en-US" dirty="0" err="1" smtClean="0"/>
              <a:t>oestradiol</a:t>
            </a:r>
            <a:endParaRPr lang="en-US" dirty="0" smtClean="0"/>
          </a:p>
          <a:p>
            <a:r>
              <a:rPr lang="en-US" dirty="0" smtClean="0"/>
              <a:t>Serum </a:t>
            </a:r>
            <a:r>
              <a:rPr lang="en-US" dirty="0" err="1" smtClean="0"/>
              <a:t>prolactin</a:t>
            </a:r>
            <a:endParaRPr lang="en-US" dirty="0" smtClean="0"/>
          </a:p>
          <a:p>
            <a:r>
              <a:rPr lang="en-US" dirty="0" smtClean="0"/>
              <a:t>Serum Progesterone</a:t>
            </a:r>
          </a:p>
          <a:p>
            <a:r>
              <a:rPr lang="en-US" dirty="0" smtClean="0"/>
              <a:t>D&amp;C uterus</a:t>
            </a:r>
          </a:p>
          <a:p>
            <a:r>
              <a:rPr lang="en-US" dirty="0" smtClean="0"/>
              <a:t>None of the above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Ultrasound pelvis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dirty="0" smtClean="0"/>
              <a:t>	To evaluate the </a:t>
            </a:r>
            <a:r>
              <a:rPr lang="en-US" sz="2000" u="sng" dirty="0" err="1" smtClean="0"/>
              <a:t>endometrium</a:t>
            </a:r>
            <a:r>
              <a:rPr lang="en-US" sz="2000" dirty="0" smtClean="0"/>
              <a:t>.</a:t>
            </a:r>
          </a:p>
          <a:p>
            <a:pPr>
              <a:buNone/>
            </a:pPr>
            <a:r>
              <a:rPr lang="en-US" sz="2000" dirty="0" smtClean="0"/>
              <a:t>	If diffusely thickened it suggests that a </a:t>
            </a:r>
            <a:r>
              <a:rPr lang="en-US" sz="2000" dirty="0" err="1" smtClean="0"/>
              <a:t>Pipelle</a:t>
            </a:r>
            <a:r>
              <a:rPr lang="en-US" sz="2000" dirty="0" smtClean="0"/>
              <a:t> biopsy would be useful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Exclude </a:t>
            </a:r>
            <a:r>
              <a:rPr lang="en-US" sz="2000" dirty="0" err="1" smtClean="0"/>
              <a:t>submucous</a:t>
            </a:r>
            <a:r>
              <a:rPr lang="en-US" sz="2000" dirty="0" smtClean="0"/>
              <a:t> fibroid(s)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Other fibroids of less interest because the uterus is not enlarged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Ovarian imaging useful</a:t>
            </a:r>
          </a:p>
          <a:p>
            <a:endParaRPr lang="en-A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Full blood count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Check HB</a:t>
            </a:r>
          </a:p>
          <a:p>
            <a:pPr>
              <a:buNone/>
            </a:pPr>
            <a:endParaRPr lang="en-AU" sz="2000" dirty="0" smtClean="0"/>
          </a:p>
          <a:p>
            <a:r>
              <a:rPr lang="en-AU" sz="2000" dirty="0" smtClean="0"/>
              <a:t>RBC’s may show signs of chronic blood loss</a:t>
            </a:r>
          </a:p>
          <a:p>
            <a:pPr>
              <a:buNone/>
            </a:pPr>
            <a:endParaRPr lang="en-AU" sz="2000" dirty="0" smtClean="0"/>
          </a:p>
          <a:p>
            <a:r>
              <a:rPr lang="en-AU" sz="2000" dirty="0" smtClean="0"/>
              <a:t>Platelet count</a:t>
            </a:r>
          </a:p>
          <a:p>
            <a:pPr>
              <a:buNone/>
            </a:pPr>
            <a:endParaRPr lang="en-AU" sz="2000" dirty="0" smtClean="0"/>
          </a:p>
          <a:p>
            <a:r>
              <a:rPr lang="en-AU" sz="2000" dirty="0" smtClean="0"/>
              <a:t>Excludes major blood </a:t>
            </a:r>
            <a:r>
              <a:rPr lang="en-AU" sz="2000" dirty="0" err="1" smtClean="0"/>
              <a:t>dyscrasia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Pap smear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This is </a:t>
            </a:r>
            <a:r>
              <a:rPr lang="en-AU" sz="2000" u="sng" dirty="0" smtClean="0"/>
              <a:t>not</a:t>
            </a:r>
            <a:r>
              <a:rPr lang="en-AU" sz="2000" dirty="0" smtClean="0"/>
              <a:t> a test for cervical cancer. If that is suspected after visual inspection and palpation then biopsy is required</a:t>
            </a:r>
          </a:p>
          <a:p>
            <a:pPr>
              <a:buNone/>
            </a:pPr>
            <a:endParaRPr lang="en-AU" sz="2000" dirty="0" smtClean="0"/>
          </a:p>
          <a:p>
            <a:r>
              <a:rPr lang="en-AU" sz="2000" dirty="0" smtClean="0"/>
              <a:t>Should be done if not previously done or overdue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Coagulation profile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AU" sz="2000" dirty="0" smtClean="0"/>
              <a:t>A clotting disorder is very rarely the cause of this problem</a:t>
            </a:r>
          </a:p>
          <a:p>
            <a:endParaRPr lang="en-AU" sz="2000" dirty="0" smtClean="0"/>
          </a:p>
          <a:p>
            <a:r>
              <a:rPr lang="en-AU" sz="2000" dirty="0" smtClean="0"/>
              <a:t>This is not a first line test</a:t>
            </a:r>
          </a:p>
          <a:p>
            <a:endParaRPr lang="en-AU" sz="2000" dirty="0" smtClean="0"/>
          </a:p>
          <a:p>
            <a:r>
              <a:rPr lang="en-AU" sz="2000" dirty="0" smtClean="0"/>
              <a:t>Ask about “other bleeding and bruising”</a:t>
            </a:r>
          </a:p>
          <a:p>
            <a:endParaRPr lang="en-AU" sz="2000" dirty="0" smtClean="0"/>
          </a:p>
          <a:p>
            <a:r>
              <a:rPr lang="en-AU" sz="2000" dirty="0" smtClean="0"/>
              <a:t>Check family history</a:t>
            </a:r>
          </a:p>
          <a:p>
            <a:endParaRPr lang="en-AU" sz="2000" dirty="0" smtClean="0"/>
          </a:p>
          <a:p>
            <a:r>
              <a:rPr lang="en-AU" sz="2000" dirty="0" err="1" smtClean="0"/>
              <a:t>Warfarin</a:t>
            </a:r>
            <a:r>
              <a:rPr lang="en-AU" sz="2000" dirty="0" smtClean="0"/>
              <a:t> but not aspirin or NSAID may be relevant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Liver function tests</a:t>
            </a:r>
          </a:p>
          <a:p>
            <a:r>
              <a:rPr lang="en-US" dirty="0" smtClean="0"/>
              <a:t>Renal function tests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This patient requires a blood test and adding these two to a FBC is sensible</a:t>
            </a:r>
          </a:p>
          <a:p>
            <a:endParaRPr lang="en-AU" sz="2000" dirty="0" smtClean="0"/>
          </a:p>
          <a:p>
            <a:r>
              <a:rPr lang="en-AU" sz="2000" dirty="0" smtClean="0"/>
              <a:t>Renal failure may present with menstrual disorder</a:t>
            </a:r>
          </a:p>
          <a:p>
            <a:endParaRPr lang="en-AU" sz="2000" dirty="0" smtClean="0"/>
          </a:p>
          <a:p>
            <a:r>
              <a:rPr lang="en-AU" sz="2000" dirty="0" smtClean="0"/>
              <a:t>Liver failure can cause a </a:t>
            </a:r>
            <a:r>
              <a:rPr lang="en-AU" sz="2000" dirty="0" err="1" smtClean="0"/>
              <a:t>coagulopathy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b="1" dirty="0" smtClean="0"/>
              <a:t>A 45-year old Para 4 with prolonged vaginal bleeding every 3 - 6 weeks? Examination - NAD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Serum Iron</a:t>
            </a:r>
          </a:p>
          <a:p>
            <a:r>
              <a:rPr lang="en-AU" dirty="0" smtClean="0"/>
              <a:t>Serum </a:t>
            </a:r>
            <a:r>
              <a:rPr lang="en-AU" dirty="0" err="1" smtClean="0"/>
              <a:t>ferritin</a:t>
            </a:r>
            <a:endParaRPr lang="en-AU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Not first line tests but may be required if anaemia is a problem</a:t>
            </a:r>
          </a:p>
          <a:p>
            <a:endParaRPr lang="en-AU" sz="2000" dirty="0" smtClean="0"/>
          </a:p>
          <a:p>
            <a:r>
              <a:rPr lang="en-AU" sz="2000" dirty="0" smtClean="0"/>
              <a:t>Serum ferritin is favoured </a:t>
            </a:r>
            <a:r>
              <a:rPr lang="en-AU" sz="2000" smtClean="0"/>
              <a:t>by </a:t>
            </a:r>
            <a:r>
              <a:rPr lang="en-AU" sz="2000" smtClean="0"/>
              <a:t>some </a:t>
            </a:r>
            <a:r>
              <a:rPr lang="en-AU" sz="2000" smtClean="0"/>
              <a:t>as </a:t>
            </a:r>
            <a:r>
              <a:rPr lang="en-AU" sz="2000" dirty="0" smtClean="0"/>
              <a:t>a criterion for the </a:t>
            </a:r>
            <a:r>
              <a:rPr lang="en-AU" sz="2000" dirty="0" err="1" smtClean="0"/>
              <a:t>Mirena</a:t>
            </a:r>
            <a:r>
              <a:rPr lang="en-AU" sz="2000" dirty="0" smtClean="0"/>
              <a:t> for which this patient may be a candidate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149</TotalTime>
  <Words>1138</Words>
  <Application>Microsoft Office PowerPoint</Application>
  <PresentationFormat>On-screen Show (4:3)</PresentationFormat>
  <Paragraphs>186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Verve</vt:lpstr>
      <vt:lpstr>45 year old woman with PV Bleeding</vt:lpstr>
      <vt:lpstr>Which of the following tests are required for a 45-year old Para 4 who is suffering from prolonged vaginal bleeding at intervals of 3 to 6 weeks? She has a normal sized uterus to clinical evaluation.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A 45-year old Para 4 with prolonged vaginal bleeding every 3 - 6 weeks? Examination - NAD</vt:lpstr>
      <vt:lpstr>45 yo Para 4 with vaginal bleeding every 3 – 6 weeks. Bleeding now for 11 days. Ultrasound NAD. No symptoms or signs of acute or chronic blood loss. What is the best way of stopping the bleeding?</vt:lpstr>
      <vt:lpstr>45-yo P4 with vaginal bleeding for 11 days. Examination &amp; ultrasound- NAD. How best to stop the bleeding?</vt:lpstr>
      <vt:lpstr>45-yo P4 with vaginal bleeding for 11 days. Examination &amp; ultrasound- NAD. </vt:lpstr>
      <vt:lpstr>45-yo P4 with vaginal bleeding for 11 days. Examination &amp; ultrasound- NAD. </vt:lpstr>
      <vt:lpstr>45-yo P4 with vaginal bleeding for 11 days. Examination &amp; ultrasound- NAD. </vt:lpstr>
      <vt:lpstr>45-yo P4 with vaginal bleeding for 11 days. Examination &amp; ultrasound- NAD. </vt:lpstr>
      <vt:lpstr>45-yo P4 with vaginal bleeding for 11 days. Examination &amp; ultrasound- NAD. </vt:lpstr>
      <vt:lpstr>45-yo P4 with vaginal bleeding for 11 days. Examination &amp; ultrasound- NAD. </vt:lpstr>
      <vt:lpstr>45-yo P4 with vaginal bleeding for 11 days. Examination &amp; ultrasound- NAD. </vt:lpstr>
      <vt:lpstr>45-yo P4 with vaginal bleeding for 11 days. Examination &amp; ultrasound- NAD. </vt:lpstr>
      <vt:lpstr>45-yo P4 with vaginal bleeding for 11 days. Examination &amp; ultrasound- NAD.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 Gynaecology</dc:title>
  <dc:creator>MaxB</dc:creator>
  <cp:lastModifiedBy>Max</cp:lastModifiedBy>
  <cp:revision>19</cp:revision>
  <dcterms:created xsi:type="dcterms:W3CDTF">2010-02-25T01:30:02Z</dcterms:created>
  <dcterms:modified xsi:type="dcterms:W3CDTF">2015-05-25T11:15:21Z</dcterms:modified>
</cp:coreProperties>
</file>